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1" r:id="rId9"/>
    <p:sldId id="264" r:id="rId10"/>
    <p:sldId id="271" r:id="rId11"/>
    <p:sldId id="272" r:id="rId12"/>
    <p:sldId id="265" r:id="rId13"/>
    <p:sldId id="269" r:id="rId14"/>
    <p:sldId id="266" r:id="rId15"/>
    <p:sldId id="273" r:id="rId16"/>
    <p:sldId id="267" r:id="rId17"/>
    <p:sldId id="268" r:id="rId18"/>
    <p:sldId id="274" r:id="rId19"/>
    <p:sldId id="275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 autoAdjust="0"/>
    <p:restoredTop sz="94680" autoAdjust="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5A522-6278-494A-9FEE-B4294D4A4AFC}" type="datetimeFigureOut">
              <a:rPr lang="cs-CZ" smtClean="0"/>
              <a:t>24. 7. 2023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A5C7-1C98-4B2F-A17C-699C185C81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0647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5A522-6278-494A-9FEE-B4294D4A4AFC}" type="datetimeFigureOut">
              <a:rPr lang="cs-CZ" smtClean="0"/>
              <a:t>24. 7. 2023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A5C7-1C98-4B2F-A17C-699C185C81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9242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5A522-6278-494A-9FEE-B4294D4A4AFC}" type="datetimeFigureOut">
              <a:rPr lang="cs-CZ" smtClean="0"/>
              <a:t>24. 7. 2023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A5C7-1C98-4B2F-A17C-699C185C81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6393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5A522-6278-494A-9FEE-B4294D4A4AFC}" type="datetimeFigureOut">
              <a:rPr lang="cs-CZ" smtClean="0"/>
              <a:t>24. 7. 2023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A5C7-1C98-4B2F-A17C-699C185C81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262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5A522-6278-494A-9FEE-B4294D4A4AFC}" type="datetimeFigureOut">
              <a:rPr lang="cs-CZ" smtClean="0"/>
              <a:t>24. 7. 2023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A5C7-1C98-4B2F-A17C-699C185C81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809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5A522-6278-494A-9FEE-B4294D4A4AFC}" type="datetimeFigureOut">
              <a:rPr lang="cs-CZ" smtClean="0"/>
              <a:t>24. 7. 2023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A5C7-1C98-4B2F-A17C-699C185C81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5610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5A522-6278-494A-9FEE-B4294D4A4AFC}" type="datetimeFigureOut">
              <a:rPr lang="cs-CZ" smtClean="0"/>
              <a:t>24. 7. 2023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A5C7-1C98-4B2F-A17C-699C185C81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3130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5A522-6278-494A-9FEE-B4294D4A4AFC}" type="datetimeFigureOut">
              <a:rPr lang="cs-CZ" smtClean="0"/>
              <a:t>24. 7. 2023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A5C7-1C98-4B2F-A17C-699C185C81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689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5A522-6278-494A-9FEE-B4294D4A4AFC}" type="datetimeFigureOut">
              <a:rPr lang="cs-CZ" smtClean="0"/>
              <a:t>24. 7. 2023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A5C7-1C98-4B2F-A17C-699C185C81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1037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5A522-6278-494A-9FEE-B4294D4A4AFC}" type="datetimeFigureOut">
              <a:rPr lang="cs-CZ" smtClean="0"/>
              <a:t>24. 7. 2023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A5C7-1C98-4B2F-A17C-699C185C81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1117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5A522-6278-494A-9FEE-B4294D4A4AFC}" type="datetimeFigureOut">
              <a:rPr lang="cs-CZ" smtClean="0"/>
              <a:t>24. 7. 2023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A5C7-1C98-4B2F-A17C-699C185C81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1262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5A522-6278-494A-9FEE-B4294D4A4AFC}" type="datetimeFigureOut">
              <a:rPr lang="cs-CZ" smtClean="0"/>
              <a:t>24. 7. 2023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0A5C7-1C98-4B2F-A17C-699C185C81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711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siroky@soubosonohy.cz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hunackova@soubosonohy.cz" TargetMode="External"/><Relationship Id="rId2" Type="http://schemas.openxmlformats.org/officeDocument/2006/relationships/hyperlink" Target="mailto:pospisilova@soubosonohy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kresankova@soubosonohy.cz" TargetMode="External"/><Relationship Id="rId2" Type="http://schemas.openxmlformats.org/officeDocument/2006/relationships/hyperlink" Target="mailto:bar@soubosonohy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nespor@soubosonohy.cz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sekretariat@soubosonohy.cz" TargetMode="External"/><Relationship Id="rId2" Type="http://schemas.openxmlformats.org/officeDocument/2006/relationships/hyperlink" Target="mailto:kostal@soubosonohy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francova@soubosonohy.cz" TargetMode="External"/><Relationship Id="rId2" Type="http://schemas.openxmlformats.org/officeDocument/2006/relationships/hyperlink" Target="mailto:merinsky@soubosonohy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klapalova@soubosonohy.cz" TargetMode="External"/><Relationship Id="rId2" Type="http://schemas.openxmlformats.org/officeDocument/2006/relationships/hyperlink" Target="mailto:vitek@soubosonohy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zukal@soubosonohy.cz" TargetMode="External"/><Relationship Id="rId2" Type="http://schemas.openxmlformats.org/officeDocument/2006/relationships/hyperlink" Target="mailto:kominek@soubosonohy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sobotkova@soubosonohy.cz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sobkova@soubosonohy.cz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75154" y="1670465"/>
            <a:ext cx="6368752" cy="2929880"/>
          </a:xfrm>
        </p:spPr>
        <p:txBody>
          <a:bodyPr/>
          <a:lstStyle/>
          <a:p>
            <a:r>
              <a:rPr lang="cs-CZ" sz="4800" dirty="0" smtClean="0">
                <a:solidFill>
                  <a:schemeClr val="tx1"/>
                </a:solidFill>
              </a:rPr>
              <a:t>ZEDNÍK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Kód oboru: 36-67-H/01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Informace ke studiu</a:t>
            </a:r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9426" y="397762"/>
            <a:ext cx="3784781" cy="1118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815713"/>
            <a:ext cx="3775695" cy="2508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8705" y="957209"/>
            <a:ext cx="2212898" cy="2304256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5"/>
          <a:srcRect l="11111" b="699"/>
          <a:stretch/>
        </p:blipFill>
        <p:spPr>
          <a:xfrm>
            <a:off x="6691778" y="3814780"/>
            <a:ext cx="2447770" cy="2931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061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b="1" dirty="0"/>
              <a:t>Úhradu zálohy na stravování lze provést</a:t>
            </a:r>
            <a:r>
              <a:rPr lang="cs-CZ" sz="2200" b="1" dirty="0" smtClean="0"/>
              <a:t>:</a:t>
            </a:r>
          </a:p>
          <a:p>
            <a:pPr marL="0" indent="0">
              <a:buNone/>
            </a:pPr>
            <a:endParaRPr lang="cs-CZ" sz="2200" dirty="0"/>
          </a:p>
          <a:p>
            <a:r>
              <a:rPr lang="cs-CZ" sz="2200" dirty="0"/>
              <a:t>Bankovním převodem na účet č. 62733621, kód banky: 0100, KS:0378. VS: osobní číslo strávníka</a:t>
            </a:r>
          </a:p>
          <a:p>
            <a:r>
              <a:rPr lang="cs-CZ" sz="2200" dirty="0"/>
              <a:t>Složenkou, která bude vydána na požádání v pokladně školní jídelny (pí. Sobková)</a:t>
            </a:r>
          </a:p>
          <a:p>
            <a:r>
              <a:rPr lang="cs-CZ" sz="2200" dirty="0"/>
              <a:t>Úhradou v hotovosti ve výjimečných případech v pokladně školní jídelny (pí. Sobková)</a:t>
            </a:r>
          </a:p>
          <a:p>
            <a:pPr marL="0" indent="0">
              <a:buNone/>
            </a:pPr>
            <a:r>
              <a:rPr lang="cs-CZ" sz="2200" dirty="0"/>
              <a:t> 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3788"/>
            <a:ext cx="2520279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269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b="1" dirty="0"/>
              <a:t>Cena stravného pro školní rok </a:t>
            </a:r>
            <a:r>
              <a:rPr lang="cs-CZ" sz="2200" b="1" dirty="0" smtClean="0"/>
              <a:t>2023/2024</a:t>
            </a:r>
          </a:p>
          <a:p>
            <a:pPr marL="0" indent="0">
              <a:buNone/>
            </a:pPr>
            <a:endParaRPr lang="cs-CZ" sz="2200" b="1" dirty="0"/>
          </a:p>
          <a:p>
            <a:pPr marL="0" indent="0">
              <a:buNone/>
            </a:pPr>
            <a:r>
              <a:rPr lang="cs-CZ" sz="2200" dirty="0"/>
              <a:t>- snídaně </a:t>
            </a:r>
            <a:r>
              <a:rPr lang="cs-CZ" sz="2200" dirty="0" smtClean="0"/>
              <a:t>- 40,-</a:t>
            </a:r>
            <a:r>
              <a:rPr lang="cs-CZ" sz="2200" dirty="0"/>
              <a:t>Kč</a:t>
            </a:r>
          </a:p>
          <a:p>
            <a:pPr marL="0" indent="0">
              <a:buNone/>
            </a:pPr>
            <a:r>
              <a:rPr lang="cs-CZ" sz="2200" dirty="0"/>
              <a:t>- oběd/ výběr ze 2 jídel/ </a:t>
            </a:r>
            <a:r>
              <a:rPr lang="cs-CZ" sz="2200" dirty="0" smtClean="0"/>
              <a:t>- 45,-</a:t>
            </a:r>
            <a:r>
              <a:rPr lang="cs-CZ" sz="2200" dirty="0"/>
              <a:t>Kč</a:t>
            </a:r>
          </a:p>
          <a:p>
            <a:pPr marL="0" indent="0">
              <a:buNone/>
            </a:pPr>
            <a:r>
              <a:rPr lang="cs-CZ" sz="2200" dirty="0"/>
              <a:t>- v</a:t>
            </a:r>
            <a:r>
              <a:rPr lang="cs-CZ" sz="2200" dirty="0" smtClean="0"/>
              <a:t>ečeře - 40,-Kč</a:t>
            </a:r>
          </a:p>
          <a:p>
            <a:r>
              <a:rPr lang="cs-CZ" sz="2200" dirty="0" smtClean="0"/>
              <a:t>Strava se objednává ISIC kartou přes terminál ve školní jídelně</a:t>
            </a:r>
          </a:p>
          <a:p>
            <a:r>
              <a:rPr lang="cs-CZ" sz="2200" dirty="0" smtClean="0"/>
              <a:t>Internetovou objednávkou na stránkách školy www.soubosonohy.cz</a:t>
            </a:r>
          </a:p>
          <a:p>
            <a:r>
              <a:rPr lang="cs-CZ" sz="2200" dirty="0" smtClean="0"/>
              <a:t>Strávníci si nosí vlastní příbor</a:t>
            </a:r>
            <a:endParaRPr lang="cs-CZ" sz="22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48892"/>
            <a:ext cx="2520279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257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Odborný výcvik</a:t>
            </a:r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sz="2200" b="1" dirty="0" smtClean="0"/>
              <a:t>Vedoucí učitel OV</a:t>
            </a:r>
          </a:p>
          <a:p>
            <a:pPr marL="0" indent="0">
              <a:buNone/>
            </a:pPr>
            <a:endParaRPr lang="cs-CZ" sz="2200" b="1" dirty="0" smtClean="0"/>
          </a:p>
          <a:p>
            <a:pPr marL="0" indent="0">
              <a:buNone/>
            </a:pPr>
            <a:r>
              <a:rPr lang="cs-CZ" sz="2200" dirty="0" smtClean="0"/>
              <a:t>Ing. Široký  Milan</a:t>
            </a:r>
          </a:p>
          <a:p>
            <a:pPr marL="0" indent="0">
              <a:buNone/>
            </a:pPr>
            <a:r>
              <a:rPr lang="cs-CZ" sz="2200" dirty="0" smtClean="0"/>
              <a:t>Tel: </a:t>
            </a:r>
            <a:r>
              <a:rPr lang="cs-CZ" sz="2200" dirty="0"/>
              <a:t> </a:t>
            </a:r>
            <a:r>
              <a:rPr lang="cs-CZ" sz="2200" dirty="0" smtClean="0"/>
              <a:t> 547 120 786</a:t>
            </a:r>
          </a:p>
          <a:p>
            <a:pPr marL="0" indent="0">
              <a:buNone/>
            </a:pPr>
            <a:r>
              <a:rPr lang="cs-CZ" sz="2200" dirty="0" smtClean="0"/>
              <a:t>       +420 604 280 968</a:t>
            </a:r>
          </a:p>
          <a:p>
            <a:pPr marL="0" indent="0">
              <a:buNone/>
            </a:pPr>
            <a:r>
              <a:rPr lang="cs-CZ" sz="2200" dirty="0" smtClean="0"/>
              <a:t>E-mail: </a:t>
            </a:r>
            <a:r>
              <a:rPr lang="cs-CZ" sz="2200" dirty="0" smtClean="0">
                <a:hlinkClick r:id="rId2"/>
              </a:rPr>
              <a:t>siroky@soubosonohy.cz</a:t>
            </a:r>
            <a:endParaRPr lang="cs-CZ" sz="2200" dirty="0" smtClean="0"/>
          </a:p>
          <a:p>
            <a:pPr marL="0" indent="0">
              <a:buNone/>
            </a:pPr>
            <a:r>
              <a:rPr lang="cs-CZ" sz="2200" dirty="0" smtClean="0"/>
              <a:t>Budova D-přízemí</a:t>
            </a:r>
          </a:p>
          <a:p>
            <a:pPr marL="0" indent="0">
              <a:buNone/>
            </a:pPr>
            <a:endParaRPr lang="cs-CZ" sz="25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260648"/>
            <a:ext cx="2520279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40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b="1" dirty="0"/>
              <a:t>Členění pracovního dne </a:t>
            </a:r>
            <a:r>
              <a:rPr lang="cs-CZ" sz="2200" b="1" dirty="0" smtClean="0"/>
              <a:t>OV pro žáky 1. ročníku</a:t>
            </a:r>
            <a:endParaRPr lang="cs-CZ" sz="2200" b="1" dirty="0"/>
          </a:p>
          <a:p>
            <a:pPr marL="0" indent="0">
              <a:buNone/>
            </a:pPr>
            <a:endParaRPr lang="cs-CZ" sz="2200" dirty="0" smtClean="0"/>
          </a:p>
          <a:p>
            <a:pPr marL="0" indent="0">
              <a:buNone/>
            </a:pPr>
            <a:endParaRPr lang="cs-CZ" sz="2200" dirty="0"/>
          </a:p>
          <a:p>
            <a:r>
              <a:rPr lang="cs-CZ" sz="2200" dirty="0"/>
              <a:t>7.00 zahájení vyučovacího dne odborného výcviku</a:t>
            </a:r>
          </a:p>
          <a:p>
            <a:r>
              <a:rPr lang="cs-CZ" sz="2200" dirty="0"/>
              <a:t>7.00 - 11.00 pracovní vyučování</a:t>
            </a:r>
          </a:p>
          <a:p>
            <a:r>
              <a:rPr lang="cs-CZ" sz="2200" dirty="0"/>
              <a:t>11.00 - 11.30 přestávka</a:t>
            </a:r>
          </a:p>
          <a:p>
            <a:r>
              <a:rPr lang="cs-CZ" sz="2200" dirty="0"/>
              <a:t>11.30 - 13.30 pracovní vyučování</a:t>
            </a:r>
          </a:p>
          <a:p>
            <a:r>
              <a:rPr lang="cs-CZ" sz="2200" dirty="0"/>
              <a:t>13.30 ukončení vyučovacího dne odborného výcviku</a:t>
            </a:r>
          </a:p>
          <a:p>
            <a:endParaRPr lang="cs-CZ" sz="2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2520279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228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3800" b="1" dirty="0" smtClean="0"/>
              <a:t>Poradenské pracoviště</a:t>
            </a:r>
          </a:p>
          <a:p>
            <a:pPr marL="0" indent="0">
              <a:buNone/>
            </a:pPr>
            <a:endParaRPr lang="cs-CZ" sz="3500" b="1" dirty="0" smtClean="0"/>
          </a:p>
          <a:p>
            <a:pPr marL="0" indent="0">
              <a:buNone/>
            </a:pPr>
            <a:r>
              <a:rPr lang="cs-CZ" sz="2600" b="1" dirty="0" smtClean="0"/>
              <a:t>Sociální pracovník</a:t>
            </a:r>
          </a:p>
          <a:p>
            <a:pPr marL="0" indent="0">
              <a:buNone/>
            </a:pPr>
            <a:r>
              <a:rPr lang="cs-CZ" sz="2600" dirty="0" smtClean="0"/>
              <a:t>PhDr. Pospíšilová Hana, </a:t>
            </a:r>
            <a:r>
              <a:rPr lang="cs-CZ" sz="2600" dirty="0" err="1" smtClean="0"/>
              <a:t>DiS</a:t>
            </a:r>
            <a:r>
              <a:rPr lang="cs-CZ" sz="2600" dirty="0" smtClean="0"/>
              <a:t>.</a:t>
            </a:r>
          </a:p>
          <a:p>
            <a:pPr marL="0" indent="0">
              <a:buNone/>
            </a:pPr>
            <a:r>
              <a:rPr lang="cs-CZ" sz="2600" dirty="0" smtClean="0"/>
              <a:t>Tel: +420 702 193 137</a:t>
            </a:r>
          </a:p>
          <a:p>
            <a:pPr marL="0" indent="0">
              <a:buNone/>
            </a:pPr>
            <a:r>
              <a:rPr lang="cs-CZ" sz="2600" dirty="0"/>
              <a:t>E</a:t>
            </a:r>
            <a:r>
              <a:rPr lang="cs-CZ" sz="2600" dirty="0" smtClean="0"/>
              <a:t>-mail: </a:t>
            </a:r>
            <a:r>
              <a:rPr lang="cs-CZ" sz="2600" dirty="0" smtClean="0">
                <a:hlinkClick r:id="rId2"/>
              </a:rPr>
              <a:t>pospisilova@soubosonohy.cz</a:t>
            </a:r>
            <a:endParaRPr lang="cs-CZ" sz="2600" dirty="0" smtClean="0"/>
          </a:p>
          <a:p>
            <a:pPr marL="0" indent="0">
              <a:buNone/>
            </a:pPr>
            <a:r>
              <a:rPr lang="cs-CZ" sz="2600" dirty="0" smtClean="0"/>
              <a:t>Budova A- 1.patro, kancelář č. 106</a:t>
            </a:r>
          </a:p>
          <a:p>
            <a:pPr marL="0" indent="0">
              <a:buNone/>
            </a:pPr>
            <a:endParaRPr lang="cs-CZ" sz="2600" dirty="0" smtClean="0"/>
          </a:p>
          <a:p>
            <a:pPr marL="0" indent="0">
              <a:buNone/>
            </a:pPr>
            <a:r>
              <a:rPr lang="cs-CZ" sz="2600" b="1" dirty="0" smtClean="0"/>
              <a:t>Výchovná poradkyně</a:t>
            </a:r>
          </a:p>
          <a:p>
            <a:pPr marL="0" indent="0">
              <a:buNone/>
            </a:pPr>
            <a:r>
              <a:rPr lang="cs-CZ" sz="2600" dirty="0" smtClean="0"/>
              <a:t>PhDr. Huňáčková Jana</a:t>
            </a:r>
          </a:p>
          <a:p>
            <a:pPr marL="0" indent="0">
              <a:buNone/>
            </a:pPr>
            <a:r>
              <a:rPr lang="cs-CZ" sz="2600" dirty="0" smtClean="0"/>
              <a:t>Tel:  547 120 726</a:t>
            </a:r>
          </a:p>
          <a:p>
            <a:pPr marL="0" indent="0">
              <a:buNone/>
            </a:pPr>
            <a:r>
              <a:rPr lang="cs-CZ" sz="2600" dirty="0"/>
              <a:t>E</a:t>
            </a:r>
            <a:r>
              <a:rPr lang="cs-CZ" sz="2600" dirty="0" smtClean="0"/>
              <a:t>-mail: </a:t>
            </a:r>
            <a:r>
              <a:rPr lang="cs-CZ" sz="2600" dirty="0" smtClean="0">
                <a:hlinkClick r:id="rId3"/>
              </a:rPr>
              <a:t>hunackova@soubosonohy.cz</a:t>
            </a:r>
            <a:endParaRPr lang="cs-CZ" sz="2600" dirty="0" smtClean="0"/>
          </a:p>
          <a:p>
            <a:pPr marL="0" indent="0">
              <a:buNone/>
            </a:pPr>
            <a:r>
              <a:rPr lang="cs-CZ" sz="2600" dirty="0" smtClean="0"/>
              <a:t>Budova E-1.patro, kancelář č. 105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2644"/>
            <a:ext cx="2520279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686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b="1" dirty="0"/>
              <a:t>Metodik prevence sociálně patologických </a:t>
            </a:r>
            <a:r>
              <a:rPr lang="cs-CZ" sz="2200" b="1" dirty="0" smtClean="0"/>
              <a:t>jevů</a:t>
            </a:r>
          </a:p>
          <a:p>
            <a:pPr marL="0" indent="0">
              <a:buNone/>
            </a:pPr>
            <a:endParaRPr lang="cs-CZ" sz="2700" b="1" dirty="0"/>
          </a:p>
          <a:p>
            <a:pPr marL="0" indent="0">
              <a:buNone/>
            </a:pPr>
            <a:r>
              <a:rPr lang="cs-CZ" sz="2200" dirty="0"/>
              <a:t>Mgr. </a:t>
            </a:r>
            <a:r>
              <a:rPr lang="cs-CZ" sz="2200" dirty="0" smtClean="0"/>
              <a:t>Bár Arnošt</a:t>
            </a:r>
          </a:p>
          <a:p>
            <a:pPr marL="0" indent="0">
              <a:buNone/>
            </a:pPr>
            <a:r>
              <a:rPr lang="cs-CZ" sz="2200" dirty="0" smtClean="0"/>
              <a:t>Tel.  547 </a:t>
            </a:r>
            <a:r>
              <a:rPr lang="cs-CZ" sz="2200" dirty="0"/>
              <a:t>120 </a:t>
            </a:r>
            <a:r>
              <a:rPr lang="cs-CZ" sz="2200" dirty="0" smtClean="0"/>
              <a:t>732</a:t>
            </a:r>
          </a:p>
          <a:p>
            <a:pPr marL="0" indent="0">
              <a:buNone/>
            </a:pPr>
            <a:r>
              <a:rPr lang="cs-CZ" sz="2200" dirty="0"/>
              <a:t>E</a:t>
            </a:r>
            <a:r>
              <a:rPr lang="cs-CZ" sz="2200" dirty="0" smtClean="0"/>
              <a:t>-mail</a:t>
            </a:r>
            <a:r>
              <a:rPr lang="cs-CZ" sz="2200" dirty="0"/>
              <a:t>: </a:t>
            </a:r>
            <a:r>
              <a:rPr lang="cs-CZ" sz="2200" dirty="0">
                <a:hlinkClick r:id="rId2"/>
              </a:rPr>
              <a:t>bar@soubosonohy.cz</a:t>
            </a:r>
            <a:r>
              <a:rPr lang="cs-CZ" sz="2200" dirty="0"/>
              <a:t> </a:t>
            </a:r>
            <a:endParaRPr lang="cs-CZ" sz="2200" dirty="0" smtClean="0"/>
          </a:p>
          <a:p>
            <a:pPr marL="0" indent="0">
              <a:buNone/>
            </a:pPr>
            <a:r>
              <a:rPr lang="cs-CZ" sz="2200" dirty="0" smtClean="0"/>
              <a:t>Budova E-1.patro-kancelář č.107</a:t>
            </a:r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r>
              <a:rPr lang="cs-CZ" sz="2200" dirty="0"/>
              <a:t>Ing. </a:t>
            </a:r>
            <a:r>
              <a:rPr lang="cs-CZ" sz="2200" dirty="0" smtClean="0"/>
              <a:t>Kresánková  Hana</a:t>
            </a:r>
          </a:p>
          <a:p>
            <a:pPr marL="0" indent="0">
              <a:buNone/>
            </a:pPr>
            <a:r>
              <a:rPr lang="cs-CZ" sz="2200" dirty="0" smtClean="0"/>
              <a:t>Tel: 547 </a:t>
            </a:r>
            <a:r>
              <a:rPr lang="cs-CZ" sz="2200" dirty="0"/>
              <a:t>120 </a:t>
            </a:r>
            <a:r>
              <a:rPr lang="cs-CZ" sz="2200" dirty="0" smtClean="0"/>
              <a:t>764</a:t>
            </a:r>
            <a:endParaRPr lang="cs-CZ" sz="2200" dirty="0"/>
          </a:p>
          <a:p>
            <a:pPr marL="0" indent="0">
              <a:buNone/>
            </a:pPr>
            <a:r>
              <a:rPr lang="cs-CZ" sz="2200" dirty="0"/>
              <a:t>E</a:t>
            </a:r>
            <a:r>
              <a:rPr lang="cs-CZ" sz="2200" dirty="0" smtClean="0"/>
              <a:t>-mail</a:t>
            </a:r>
            <a:r>
              <a:rPr lang="cs-CZ" sz="2200" dirty="0"/>
              <a:t>: </a:t>
            </a:r>
            <a:r>
              <a:rPr lang="cs-CZ" sz="2200" dirty="0" smtClean="0">
                <a:hlinkClick r:id="rId3"/>
              </a:rPr>
              <a:t>kresankova@soubosonohy.cz</a:t>
            </a:r>
            <a:endParaRPr lang="cs-CZ" sz="2200" dirty="0" smtClean="0"/>
          </a:p>
          <a:p>
            <a:pPr marL="0" indent="0">
              <a:buNone/>
            </a:pPr>
            <a:r>
              <a:rPr lang="cs-CZ" sz="2200" dirty="0" smtClean="0"/>
              <a:t>Budova F-3.patro-kancelář č. 306</a:t>
            </a:r>
            <a:endParaRPr lang="cs-CZ" sz="2200" dirty="0"/>
          </a:p>
          <a:p>
            <a:endParaRPr lang="cs-CZ" sz="25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72932"/>
            <a:ext cx="2520279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937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18002"/>
            <a:ext cx="8219256" cy="543533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b="1" dirty="0" smtClean="0"/>
              <a:t>  </a:t>
            </a:r>
            <a:r>
              <a:rPr lang="cs-CZ" b="1" dirty="0" smtClean="0"/>
              <a:t>Informovanost rodičů</a:t>
            </a:r>
          </a:p>
          <a:p>
            <a:r>
              <a:rPr lang="cs-CZ" sz="2200" dirty="0" smtClean="0"/>
              <a:t>Pravidelná </a:t>
            </a:r>
            <a:r>
              <a:rPr lang="cs-CZ" sz="2200" dirty="0"/>
              <a:t>průběžná kontrola výsledků žáka v </a:t>
            </a:r>
            <a:r>
              <a:rPr lang="cs-CZ" sz="2200" b="1" dirty="0" smtClean="0"/>
              <a:t>elektronickém systému </a:t>
            </a:r>
            <a:r>
              <a:rPr lang="cs-CZ" sz="2200" b="1" dirty="0" err="1" smtClean="0"/>
              <a:t>Edookit</a:t>
            </a:r>
            <a:r>
              <a:rPr lang="cs-CZ" sz="2200" b="1" dirty="0" smtClean="0"/>
              <a:t>.</a:t>
            </a:r>
          </a:p>
          <a:p>
            <a:r>
              <a:rPr lang="cs-CZ" sz="2200" b="1" dirty="0" smtClean="0"/>
              <a:t>Dotazy</a:t>
            </a:r>
            <a:r>
              <a:rPr lang="cs-CZ" sz="2200" b="1" dirty="0"/>
              <a:t>, stížnosti nebo problémy </a:t>
            </a:r>
            <a:r>
              <a:rPr lang="cs-CZ" sz="2200" dirty="0"/>
              <a:t>–řeší zástupce </a:t>
            </a:r>
            <a:r>
              <a:rPr lang="cs-CZ" sz="2200" dirty="0" smtClean="0"/>
              <a:t>ředitele </a:t>
            </a:r>
            <a:r>
              <a:rPr lang="cs-CZ" sz="2200" dirty="0"/>
              <a:t>ve spolupráci s třídním učitelem nebo s učitelem odborného výcviku</a:t>
            </a:r>
            <a:r>
              <a:rPr lang="cs-CZ" sz="2200" dirty="0" smtClean="0"/>
              <a:t>.</a:t>
            </a:r>
          </a:p>
          <a:p>
            <a:r>
              <a:rPr lang="cs-CZ" sz="2200" dirty="0"/>
              <a:t>Výsledky klasifikace jsou vedeny pouze </a:t>
            </a:r>
            <a:r>
              <a:rPr lang="cs-CZ" sz="2200" b="1" dirty="0"/>
              <a:t>elektronicky</a:t>
            </a:r>
            <a:r>
              <a:rPr lang="cs-CZ" sz="2200" dirty="0" smtClean="0"/>
              <a:t>.</a:t>
            </a:r>
          </a:p>
          <a:p>
            <a:r>
              <a:rPr lang="cs-CZ" sz="2200" dirty="0" smtClean="0"/>
              <a:t>Omlouvání absence přes systém </a:t>
            </a:r>
            <a:r>
              <a:rPr lang="cs-CZ" sz="2200" dirty="0" err="1"/>
              <a:t>E</a:t>
            </a:r>
            <a:r>
              <a:rPr lang="cs-CZ" sz="2200" dirty="0" err="1" smtClean="0"/>
              <a:t>dookit</a:t>
            </a:r>
            <a:r>
              <a:rPr lang="cs-CZ" sz="2200" dirty="0" smtClean="0"/>
              <a:t>.</a:t>
            </a:r>
          </a:p>
          <a:p>
            <a:r>
              <a:rPr lang="cs-CZ" sz="2200" dirty="0"/>
              <a:t>Heslo pro přihlášení obdrží rodiče od třídního učitele na začátku školního roku na e-mail</a:t>
            </a:r>
            <a:r>
              <a:rPr lang="cs-CZ" sz="2200" dirty="0" smtClean="0"/>
              <a:t>.</a:t>
            </a:r>
          </a:p>
          <a:p>
            <a:r>
              <a:rPr lang="cs-CZ" sz="2200" dirty="0" smtClean="0"/>
              <a:t>Správce </a:t>
            </a:r>
            <a:r>
              <a:rPr lang="cs-CZ" sz="2200" dirty="0" err="1"/>
              <a:t>E</a:t>
            </a:r>
            <a:r>
              <a:rPr lang="cs-CZ" sz="2200" dirty="0" err="1" smtClean="0"/>
              <a:t>dookitu</a:t>
            </a:r>
            <a:r>
              <a:rPr lang="cs-CZ" sz="2200" dirty="0" smtClean="0"/>
              <a:t> - Ing. </a:t>
            </a:r>
            <a:r>
              <a:rPr lang="cs-CZ" sz="2200" smtClean="0"/>
              <a:t>Nešpor Petr</a:t>
            </a:r>
            <a:endParaRPr lang="cs-CZ" sz="2200" dirty="0" smtClean="0"/>
          </a:p>
          <a:p>
            <a:pPr marL="0" indent="0">
              <a:buNone/>
            </a:pPr>
            <a:r>
              <a:rPr lang="cs-CZ" sz="2200" dirty="0" smtClean="0"/>
              <a:t>     Tel: 547 </a:t>
            </a:r>
            <a:r>
              <a:rPr lang="cs-CZ" sz="2200" dirty="0"/>
              <a:t>120 763 </a:t>
            </a:r>
            <a:r>
              <a:rPr lang="cs-CZ" sz="2200" dirty="0" smtClean="0"/>
              <a:t>, 725 </a:t>
            </a:r>
            <a:r>
              <a:rPr lang="cs-CZ" sz="2200" dirty="0"/>
              <a:t>438 </a:t>
            </a:r>
            <a:r>
              <a:rPr lang="cs-CZ" sz="2200" dirty="0" smtClean="0"/>
              <a:t>050</a:t>
            </a:r>
          </a:p>
          <a:p>
            <a:pPr marL="0" indent="0">
              <a:buNone/>
            </a:pPr>
            <a:r>
              <a:rPr lang="cs-CZ" sz="2200" dirty="0" smtClean="0"/>
              <a:t>     E-mail: </a:t>
            </a:r>
            <a:r>
              <a:rPr lang="cs-CZ" sz="2200" dirty="0" smtClean="0">
                <a:hlinkClick r:id="rId2"/>
              </a:rPr>
              <a:t>nespor@soubosonohy.cz</a:t>
            </a:r>
            <a:endParaRPr lang="cs-CZ" sz="2200" dirty="0" smtClean="0"/>
          </a:p>
          <a:p>
            <a:pPr marL="0" indent="0">
              <a:buNone/>
            </a:pPr>
            <a:r>
              <a:rPr lang="cs-CZ" sz="2200" dirty="0" smtClean="0"/>
              <a:t>     Budova F-2.patro, kancelář č. 201</a:t>
            </a:r>
          </a:p>
          <a:p>
            <a:endParaRPr lang="cs-CZ" sz="24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8640"/>
            <a:ext cx="2520279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358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015714"/>
            <a:ext cx="8229600" cy="550963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cs-CZ" sz="12800" b="1" dirty="0" smtClean="0"/>
              <a:t>Nástup do školy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r>
              <a:rPr lang="cs-CZ" sz="8800" dirty="0" smtClean="0"/>
              <a:t>Žáci </a:t>
            </a:r>
            <a:r>
              <a:rPr lang="cs-CZ" sz="8800" dirty="0"/>
              <a:t>1. ročníků nastupují do školy ve </a:t>
            </a:r>
            <a:r>
              <a:rPr lang="cs-CZ" sz="8800" dirty="0" smtClean="0"/>
              <a:t>pondělí</a:t>
            </a:r>
            <a:r>
              <a:rPr lang="cs-CZ" sz="8800" b="1" dirty="0" smtClean="0"/>
              <a:t> </a:t>
            </a:r>
            <a:r>
              <a:rPr lang="cs-CZ" sz="8800" b="1" dirty="0"/>
              <a:t>4</a:t>
            </a:r>
            <a:r>
              <a:rPr lang="cs-CZ" sz="8800" b="1" dirty="0" smtClean="0"/>
              <a:t>. </a:t>
            </a:r>
            <a:r>
              <a:rPr lang="cs-CZ" sz="8800" b="1" dirty="0"/>
              <a:t>září </a:t>
            </a:r>
            <a:r>
              <a:rPr lang="cs-CZ" sz="8800" b="1" dirty="0" smtClean="0"/>
              <a:t>2023</a:t>
            </a:r>
            <a:r>
              <a:rPr lang="cs-CZ" sz="8800" dirty="0" smtClean="0"/>
              <a:t>.</a:t>
            </a:r>
            <a:endParaRPr lang="cs-CZ" sz="8800" dirty="0"/>
          </a:p>
          <a:p>
            <a:r>
              <a:rPr lang="cs-CZ" sz="8800" dirty="0"/>
              <a:t>Slavnostní zahájení proběhne </a:t>
            </a:r>
            <a:r>
              <a:rPr lang="cs-CZ" sz="8800" b="1" dirty="0" smtClean="0"/>
              <a:t>v  8:00 hod. </a:t>
            </a:r>
            <a:r>
              <a:rPr lang="cs-CZ" sz="8800" dirty="0" smtClean="0"/>
              <a:t>ve </a:t>
            </a:r>
            <a:r>
              <a:rPr lang="cs-CZ" sz="8800" dirty="0"/>
              <a:t>školní jídelně. </a:t>
            </a:r>
          </a:p>
          <a:p>
            <a:r>
              <a:rPr lang="cs-CZ" sz="8800" b="1" dirty="0"/>
              <a:t>Seznamy žáků </a:t>
            </a:r>
            <a:r>
              <a:rPr lang="cs-CZ" sz="8800" dirty="0"/>
              <a:t>s rozdělením do tříd  budou umístěny </a:t>
            </a:r>
            <a:r>
              <a:rPr lang="cs-CZ" sz="8800" b="1" dirty="0"/>
              <a:t>u</a:t>
            </a:r>
            <a:r>
              <a:rPr lang="cs-CZ" sz="8800" b="1" dirty="0" smtClean="0"/>
              <a:t> </a:t>
            </a:r>
            <a:r>
              <a:rPr lang="cs-CZ" sz="8800" b="1" dirty="0"/>
              <a:t>vchodu do </a:t>
            </a:r>
            <a:r>
              <a:rPr lang="cs-CZ" sz="8800" b="1" dirty="0" smtClean="0"/>
              <a:t>areálu </a:t>
            </a:r>
            <a:r>
              <a:rPr lang="cs-CZ" sz="8800" b="1" dirty="0"/>
              <a:t>školy</a:t>
            </a:r>
            <a:r>
              <a:rPr lang="cs-CZ" sz="8800" dirty="0" smtClean="0"/>
              <a:t>.</a:t>
            </a:r>
          </a:p>
          <a:p>
            <a:pPr marL="0" indent="0">
              <a:buNone/>
            </a:pPr>
            <a:r>
              <a:rPr lang="cs-CZ" sz="8800" dirty="0" smtClean="0"/>
              <a:t>Na začátek školního roku nachystat:</a:t>
            </a:r>
          </a:p>
          <a:p>
            <a:r>
              <a:rPr lang="pl-PL" sz="8800" dirty="0" smtClean="0"/>
              <a:t>2x </a:t>
            </a:r>
            <a:r>
              <a:rPr lang="pl-PL" sz="8800" dirty="0"/>
              <a:t>visací zámek na skříňku do </a:t>
            </a:r>
            <a:r>
              <a:rPr lang="pl-PL" sz="8800" dirty="0" smtClean="0"/>
              <a:t>šatny v TV a OV</a:t>
            </a:r>
          </a:p>
          <a:p>
            <a:r>
              <a:rPr lang="pl-PL" sz="8000" dirty="0" smtClean="0"/>
              <a:t>Sešity A4 čtverečkovaný /445/- 7 ks</a:t>
            </a:r>
          </a:p>
          <a:p>
            <a:r>
              <a:rPr lang="pl-PL" sz="8000" dirty="0"/>
              <a:t> </a:t>
            </a:r>
            <a:r>
              <a:rPr lang="pl-PL" sz="8000" dirty="0" smtClean="0"/>
              <a:t>          A4 bez linek /460/-2 ks</a:t>
            </a:r>
          </a:p>
          <a:p>
            <a:r>
              <a:rPr lang="pl-PL" sz="8000" dirty="0"/>
              <a:t> </a:t>
            </a:r>
            <a:r>
              <a:rPr lang="pl-PL" sz="8000" dirty="0" smtClean="0"/>
              <a:t>          A5 linkovaný – 2 ks</a:t>
            </a:r>
          </a:p>
          <a:p>
            <a:r>
              <a:rPr lang="pl-PL" sz="8000" dirty="0"/>
              <a:t> </a:t>
            </a:r>
            <a:r>
              <a:rPr lang="pl-PL" sz="8000" dirty="0" smtClean="0"/>
              <a:t>          A4 linkovaný /444/- 2ks</a:t>
            </a:r>
          </a:p>
          <a:p>
            <a:r>
              <a:rPr lang="pl-PL" sz="8800" dirty="0" smtClean="0"/>
              <a:t>Anglický jazyk-možnost zakoupení učebnic a pracovních sešitů ve škole na začátku školního roku- sada- cca 632,- Kč.</a:t>
            </a:r>
          </a:p>
          <a:p>
            <a:r>
              <a:rPr lang="pl-PL" sz="8800" dirty="0" smtClean="0"/>
              <a:t>Matematika - možnost zakoupit pracovní sešit ve škole – cca 360,-Kč</a:t>
            </a:r>
          </a:p>
          <a:p>
            <a:r>
              <a:rPr lang="cs-CZ" sz="8800" dirty="0"/>
              <a:t>Ostatní informace obdrží žáci při nástupu do školy.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70644"/>
            <a:ext cx="2520280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754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4100" b="1" dirty="0" smtClean="0"/>
              <a:t>Vyučované předměty v 1. ročníku</a:t>
            </a:r>
          </a:p>
          <a:p>
            <a:pPr marL="0" indent="0">
              <a:buNone/>
            </a:pPr>
            <a:endParaRPr lang="cs-CZ" sz="4100" b="1" dirty="0" smtClean="0"/>
          </a:p>
          <a:p>
            <a:pPr marL="0" indent="0">
              <a:buNone/>
            </a:pPr>
            <a:r>
              <a:rPr lang="cs-CZ" sz="2800" dirty="0" smtClean="0"/>
              <a:t>Všeobecné                                                         Odborné  </a:t>
            </a:r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Český jazyk a literatura                                     Odborné kreslení</a:t>
            </a:r>
          </a:p>
          <a:p>
            <a:pPr marL="0" indent="0">
              <a:buNone/>
            </a:pPr>
            <a:r>
              <a:rPr lang="cs-CZ" sz="2800" dirty="0"/>
              <a:t>C</a:t>
            </a:r>
            <a:r>
              <a:rPr lang="cs-CZ" sz="2800" dirty="0" smtClean="0"/>
              <a:t>izí jazyk                                                              Technologie </a:t>
            </a:r>
          </a:p>
          <a:p>
            <a:pPr marL="0" indent="0">
              <a:buNone/>
            </a:pPr>
            <a:r>
              <a:rPr lang="cs-CZ" sz="2800" dirty="0" smtClean="0"/>
              <a:t>Občanská nauka                                                 Přestavby budov</a:t>
            </a:r>
          </a:p>
          <a:p>
            <a:pPr marL="0" indent="0">
              <a:buNone/>
            </a:pPr>
            <a:r>
              <a:rPr lang="cs-CZ" sz="2800" dirty="0" smtClean="0"/>
              <a:t>Fyzika                                                                   Materiály </a:t>
            </a:r>
          </a:p>
          <a:p>
            <a:pPr marL="0" indent="0">
              <a:buNone/>
            </a:pPr>
            <a:r>
              <a:rPr lang="cs-CZ" sz="2800" dirty="0" smtClean="0"/>
              <a:t>Chemie                                                                Stroje a zařízení</a:t>
            </a:r>
          </a:p>
          <a:p>
            <a:pPr marL="0" indent="0">
              <a:buNone/>
            </a:pPr>
            <a:r>
              <a:rPr lang="cs-CZ" sz="2800" dirty="0" smtClean="0"/>
              <a:t>Člověk a příroda                                                Odborný výcvik</a:t>
            </a:r>
          </a:p>
          <a:p>
            <a:pPr marL="0" indent="0">
              <a:buNone/>
            </a:pPr>
            <a:r>
              <a:rPr lang="cs-CZ" sz="2800" dirty="0" smtClean="0"/>
              <a:t>Matematika</a:t>
            </a:r>
          </a:p>
          <a:p>
            <a:pPr marL="0" indent="0">
              <a:buNone/>
            </a:pPr>
            <a:r>
              <a:rPr lang="cs-CZ" sz="2800" dirty="0" smtClean="0"/>
              <a:t>Tělesná výchova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53500"/>
            <a:ext cx="2520279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8458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Učebnice do odborných předmětů v 1. ročníku</a:t>
            </a:r>
          </a:p>
          <a:p>
            <a:pPr marL="0" indent="0">
              <a:buNone/>
            </a:pPr>
            <a:endParaRPr lang="cs-CZ" sz="2000" b="1" dirty="0" smtClean="0"/>
          </a:p>
          <a:p>
            <a:pPr marL="457200" indent="-457200">
              <a:buAutoNum type="arabicParenR"/>
            </a:pPr>
            <a:r>
              <a:rPr lang="cs-CZ" sz="2000" b="1" dirty="0" smtClean="0"/>
              <a:t>Materiály pro učební obor zedník </a:t>
            </a:r>
            <a:r>
              <a:rPr lang="cs-CZ" sz="2000" dirty="0" smtClean="0"/>
              <a:t>(Sobotáles, M. Dědek, F. Vošický)</a:t>
            </a:r>
          </a:p>
          <a:p>
            <a:pPr marL="457200" indent="-457200">
              <a:buAutoNum type="arabicParenR"/>
            </a:pPr>
            <a:r>
              <a:rPr lang="cs-CZ" sz="2000" b="1" dirty="0" smtClean="0"/>
              <a:t>Zednické práce – Technologie pro 1. ročník </a:t>
            </a:r>
            <a:r>
              <a:rPr lang="cs-CZ" sz="2000" dirty="0" smtClean="0"/>
              <a:t>(Parta, Sestavil Václav </a:t>
            </a:r>
            <a:r>
              <a:rPr lang="cs-CZ" sz="2000" dirty="0" err="1" smtClean="0"/>
              <a:t>Podlena</a:t>
            </a:r>
            <a:endParaRPr lang="cs-CZ" sz="2000" dirty="0" smtClean="0"/>
          </a:p>
          <a:p>
            <a:pPr marL="457200" indent="-457200">
              <a:buFont typeface="Arial" panose="020B0604020202020204" pitchFamily="34" charset="0"/>
              <a:buAutoNum type="arabicParenR"/>
            </a:pPr>
            <a:r>
              <a:rPr lang="cs-CZ" sz="2000" b="1" dirty="0"/>
              <a:t>Zednické práce – Technologie pro </a:t>
            </a:r>
            <a:r>
              <a:rPr lang="cs-CZ" sz="2000" b="1" dirty="0" smtClean="0"/>
              <a:t>2. a 3. </a:t>
            </a:r>
            <a:r>
              <a:rPr lang="cs-CZ" sz="2000" b="1" dirty="0"/>
              <a:t>ročník </a:t>
            </a:r>
            <a:r>
              <a:rPr lang="cs-CZ" sz="2000" dirty="0"/>
              <a:t>(Parta, Sestavil Václav </a:t>
            </a:r>
            <a:r>
              <a:rPr lang="cs-CZ" sz="2000" dirty="0" err="1" smtClean="0"/>
              <a:t>Podlena</a:t>
            </a:r>
            <a:r>
              <a:rPr lang="cs-CZ" sz="2000" dirty="0" smtClean="0"/>
              <a:t>)</a:t>
            </a:r>
            <a:endParaRPr lang="cs-CZ" sz="2000" dirty="0"/>
          </a:p>
          <a:p>
            <a:pPr marL="457200" indent="-457200">
              <a:buAutoNum type="arabicParenR"/>
            </a:pPr>
            <a:endParaRPr lang="cs-CZ" sz="2000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53500"/>
            <a:ext cx="2520279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927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   </a:t>
            </a:r>
            <a:r>
              <a:rPr lang="cs-CZ" b="1" dirty="0" smtClean="0"/>
              <a:t>Adresa školy</a:t>
            </a:r>
          </a:p>
          <a:p>
            <a:pPr marL="0" indent="0" algn="ctr">
              <a:buNone/>
            </a:pPr>
            <a:endParaRPr lang="cs-CZ" dirty="0"/>
          </a:p>
          <a:p>
            <a:pPr marL="0" indent="0">
              <a:buNone/>
            </a:pPr>
            <a:r>
              <a:rPr lang="cs-CZ" sz="2500" dirty="0" smtClean="0"/>
              <a:t>                         Střední škola stavebních řemesel,</a:t>
            </a:r>
          </a:p>
          <a:p>
            <a:pPr marL="0" indent="0">
              <a:buNone/>
            </a:pPr>
            <a:r>
              <a:rPr lang="cs-CZ" sz="2500" dirty="0"/>
              <a:t> </a:t>
            </a:r>
            <a:r>
              <a:rPr lang="cs-CZ" sz="2500" dirty="0" smtClean="0"/>
              <a:t>                               příspěvková organizace,</a:t>
            </a:r>
          </a:p>
          <a:p>
            <a:pPr marL="0" indent="0">
              <a:buNone/>
            </a:pPr>
            <a:r>
              <a:rPr lang="cs-CZ" sz="2500" dirty="0"/>
              <a:t> </a:t>
            </a:r>
            <a:r>
              <a:rPr lang="cs-CZ" sz="2500" dirty="0" smtClean="0"/>
              <a:t>                                         Pražská 636/38b</a:t>
            </a:r>
          </a:p>
          <a:p>
            <a:pPr marL="0" indent="0">
              <a:buNone/>
            </a:pPr>
            <a:r>
              <a:rPr lang="cs-CZ" sz="2500" dirty="0"/>
              <a:t> </a:t>
            </a:r>
            <a:r>
              <a:rPr lang="cs-CZ" sz="2500" dirty="0" smtClean="0"/>
              <a:t>                              642 </a:t>
            </a:r>
            <a:r>
              <a:rPr lang="cs-CZ" sz="2500" dirty="0"/>
              <a:t>00 Brno </a:t>
            </a:r>
            <a:r>
              <a:rPr lang="cs-CZ" sz="2500" dirty="0" smtClean="0"/>
              <a:t>– Bosonohy</a:t>
            </a:r>
          </a:p>
          <a:p>
            <a:pPr marL="0" indent="0" algn="ctr">
              <a:buNone/>
            </a:pPr>
            <a:r>
              <a:rPr lang="cs-CZ" sz="2500" dirty="0" smtClean="0"/>
              <a:t>      </a:t>
            </a:r>
            <a:endParaRPr lang="cs-CZ" sz="25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548679"/>
            <a:ext cx="2714567" cy="802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361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5112568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cs-CZ" dirty="0" smtClean="0"/>
              <a:t>  </a:t>
            </a:r>
            <a:r>
              <a:rPr lang="cs-CZ" sz="9800" b="1" dirty="0" smtClean="0"/>
              <a:t>Ředitel </a:t>
            </a:r>
            <a:r>
              <a:rPr lang="cs-CZ" sz="9800" b="1" dirty="0" smtClean="0"/>
              <a:t>školy</a:t>
            </a:r>
          </a:p>
          <a:p>
            <a:pPr marL="0" indent="0">
              <a:buNone/>
            </a:pPr>
            <a:endParaRPr lang="cs-CZ" sz="8000" dirty="0" smtClean="0"/>
          </a:p>
          <a:p>
            <a:pPr marL="0" indent="0">
              <a:buNone/>
            </a:pPr>
            <a:r>
              <a:rPr lang="cs-CZ" sz="8000" dirty="0" smtClean="0"/>
              <a:t> </a:t>
            </a:r>
            <a:r>
              <a:rPr lang="cs-CZ" sz="8000" b="1" dirty="0" smtClean="0"/>
              <a:t>Ing. Jiří KOŠŤÁL</a:t>
            </a:r>
          </a:p>
          <a:p>
            <a:pPr marL="0" indent="0">
              <a:buNone/>
            </a:pPr>
            <a:r>
              <a:rPr lang="cs-CZ" sz="5500" dirty="0"/>
              <a:t> </a:t>
            </a:r>
            <a:r>
              <a:rPr lang="cs-CZ" sz="5500" dirty="0" smtClean="0"/>
              <a:t> </a:t>
            </a:r>
            <a:r>
              <a:rPr lang="cs-CZ" sz="5500" dirty="0" smtClean="0"/>
              <a:t>  </a:t>
            </a:r>
            <a:endParaRPr lang="cs-CZ" sz="6800" dirty="0" smtClean="0"/>
          </a:p>
          <a:p>
            <a:pPr marL="0" indent="0">
              <a:buNone/>
            </a:pPr>
            <a:r>
              <a:rPr lang="cs-CZ" sz="6800" dirty="0" smtClean="0"/>
              <a:t>  Telefon: </a:t>
            </a:r>
            <a:r>
              <a:rPr lang="cs-CZ" sz="6800" dirty="0"/>
              <a:t> </a:t>
            </a:r>
            <a:r>
              <a:rPr lang="cs-CZ" sz="6800" dirty="0" smtClean="0"/>
              <a:t> 547 120 655</a:t>
            </a:r>
          </a:p>
          <a:p>
            <a:pPr marL="0" indent="0">
              <a:buNone/>
            </a:pPr>
            <a:r>
              <a:rPr lang="cs-CZ" sz="6800" dirty="0"/>
              <a:t> </a:t>
            </a:r>
            <a:r>
              <a:rPr lang="cs-CZ" sz="6800" dirty="0" smtClean="0"/>
              <a:t>               </a:t>
            </a:r>
            <a:r>
              <a:rPr lang="cs-CZ" sz="6800" dirty="0"/>
              <a:t> </a:t>
            </a:r>
            <a:r>
              <a:rPr lang="cs-CZ" sz="6800" dirty="0" smtClean="0"/>
              <a:t>+420 603 464 665</a:t>
            </a:r>
          </a:p>
          <a:p>
            <a:pPr marL="0" indent="0">
              <a:buNone/>
            </a:pPr>
            <a:r>
              <a:rPr lang="cs-CZ" sz="6800" dirty="0" smtClean="0"/>
              <a:t>  E-mail: </a:t>
            </a:r>
            <a:r>
              <a:rPr lang="cs-CZ" sz="6800" dirty="0" smtClean="0">
                <a:hlinkClick r:id="rId2"/>
              </a:rPr>
              <a:t>kostal@soubosonohy.cz</a:t>
            </a:r>
            <a:endParaRPr lang="cs-CZ" sz="6800" dirty="0" smtClean="0"/>
          </a:p>
          <a:p>
            <a:pPr marL="0" indent="0">
              <a:buNone/>
            </a:pPr>
            <a:r>
              <a:rPr lang="cs-CZ" sz="6800" dirty="0" smtClean="0"/>
              <a:t>   </a:t>
            </a:r>
          </a:p>
          <a:p>
            <a:pPr marL="0" indent="0">
              <a:buNone/>
            </a:pPr>
            <a:r>
              <a:rPr lang="cs-CZ" sz="6800" dirty="0" smtClean="0"/>
              <a:t>  </a:t>
            </a:r>
            <a:r>
              <a:rPr lang="cs-CZ" sz="6800" b="1" dirty="0" smtClean="0"/>
              <a:t>Asistentka ředitele</a:t>
            </a:r>
          </a:p>
          <a:p>
            <a:pPr marL="0" indent="0">
              <a:buNone/>
            </a:pPr>
            <a:r>
              <a:rPr lang="cs-CZ" sz="6800" dirty="0" smtClean="0"/>
              <a:t>  Nováková Jana</a:t>
            </a:r>
          </a:p>
          <a:p>
            <a:pPr marL="0" indent="0">
              <a:buNone/>
            </a:pPr>
            <a:r>
              <a:rPr lang="cs-CZ" sz="6800" dirty="0" smtClean="0"/>
              <a:t>  Telefon</a:t>
            </a:r>
            <a:r>
              <a:rPr lang="cs-CZ" sz="6800" dirty="0"/>
              <a:t>: </a:t>
            </a:r>
            <a:r>
              <a:rPr lang="cs-CZ" sz="6800" dirty="0" smtClean="0"/>
              <a:t> </a:t>
            </a:r>
            <a:r>
              <a:rPr lang="cs-CZ" sz="6800" dirty="0"/>
              <a:t>547 120 661, +420 602 123 156</a:t>
            </a:r>
            <a:r>
              <a:rPr lang="cs-CZ" sz="6800" dirty="0" smtClean="0"/>
              <a:t>,</a:t>
            </a:r>
          </a:p>
          <a:p>
            <a:pPr marL="0" indent="0">
              <a:buNone/>
            </a:pPr>
            <a:r>
              <a:rPr lang="cs-CZ" sz="6800" dirty="0"/>
              <a:t> </a:t>
            </a:r>
            <a:r>
              <a:rPr lang="cs-CZ" sz="6800" dirty="0" smtClean="0"/>
              <a:t> </a:t>
            </a:r>
            <a:r>
              <a:rPr lang="cs-CZ" sz="6800" dirty="0"/>
              <a:t>E</a:t>
            </a:r>
            <a:r>
              <a:rPr lang="cs-CZ" sz="6800" dirty="0" smtClean="0"/>
              <a:t>-mail</a:t>
            </a:r>
            <a:r>
              <a:rPr lang="cs-CZ" sz="6800" dirty="0"/>
              <a:t>: </a:t>
            </a:r>
            <a:r>
              <a:rPr lang="cs-CZ" sz="6800" dirty="0" smtClean="0"/>
              <a:t> </a:t>
            </a:r>
            <a:r>
              <a:rPr lang="cs-CZ" sz="6800" u="sng" dirty="0" smtClean="0">
                <a:hlinkClick r:id="rId3"/>
              </a:rPr>
              <a:t>sekretariat@soubosonohy.cz</a:t>
            </a:r>
            <a:endParaRPr lang="cs-CZ" sz="6800" dirty="0"/>
          </a:p>
          <a:p>
            <a:pPr marL="0" indent="0">
              <a:buNone/>
            </a:pPr>
            <a:r>
              <a:rPr lang="cs-CZ" sz="6800" dirty="0" smtClean="0"/>
              <a:t>  Budova </a:t>
            </a:r>
            <a:r>
              <a:rPr lang="cs-CZ" sz="6800" dirty="0"/>
              <a:t>A-přízemí</a:t>
            </a:r>
          </a:p>
          <a:p>
            <a:pPr marL="0" indent="0">
              <a:buNone/>
            </a:pPr>
            <a:endParaRPr lang="cs-CZ" sz="68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248892"/>
            <a:ext cx="2520279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238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124744"/>
            <a:ext cx="8229600" cy="503001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sz="4600" b="1" dirty="0" smtClean="0"/>
              <a:t>Zástupce ředitele pro teoretické vyučování</a:t>
            </a:r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sz="3100" dirty="0" smtClean="0"/>
              <a:t>Mgr. Měřinský Zdeněk  </a:t>
            </a:r>
          </a:p>
          <a:p>
            <a:pPr marL="0" indent="0">
              <a:buNone/>
            </a:pPr>
            <a:r>
              <a:rPr lang="cs-CZ" sz="3100" dirty="0" smtClean="0"/>
              <a:t>Tel:   547 120 747</a:t>
            </a:r>
          </a:p>
          <a:p>
            <a:pPr marL="0" indent="0">
              <a:buNone/>
            </a:pPr>
            <a:r>
              <a:rPr lang="cs-CZ" sz="3100" dirty="0"/>
              <a:t> </a:t>
            </a:r>
            <a:r>
              <a:rPr lang="cs-CZ" sz="3100" dirty="0" smtClean="0"/>
              <a:t>      +420 720 948 120</a:t>
            </a:r>
          </a:p>
          <a:p>
            <a:pPr marL="0" indent="0">
              <a:buNone/>
            </a:pPr>
            <a:r>
              <a:rPr lang="cs-CZ" sz="3100" dirty="0"/>
              <a:t>E</a:t>
            </a:r>
            <a:r>
              <a:rPr lang="cs-CZ" sz="3100" dirty="0" smtClean="0"/>
              <a:t>-mail: </a:t>
            </a:r>
            <a:r>
              <a:rPr lang="cs-CZ" sz="3100" dirty="0" smtClean="0">
                <a:hlinkClick r:id="rId2"/>
              </a:rPr>
              <a:t>merinsky@soubosonohy.cz</a:t>
            </a:r>
            <a:endParaRPr lang="cs-CZ" sz="3100" dirty="0" smtClean="0"/>
          </a:p>
          <a:p>
            <a:pPr marL="0" indent="0">
              <a:buNone/>
            </a:pPr>
            <a:r>
              <a:rPr lang="cs-CZ" sz="3100" dirty="0" smtClean="0"/>
              <a:t>Budova F- 2. patro, kancelář č. 204</a:t>
            </a:r>
          </a:p>
          <a:p>
            <a:pPr marL="0" indent="0">
              <a:buNone/>
            </a:pPr>
            <a:endParaRPr lang="cs-CZ" sz="3100" dirty="0" smtClean="0"/>
          </a:p>
          <a:p>
            <a:pPr marL="0" indent="0">
              <a:buNone/>
            </a:pPr>
            <a:r>
              <a:rPr lang="cs-CZ" sz="3100" b="1" dirty="0" smtClean="0"/>
              <a:t>Asistentka zástupce ředitele</a:t>
            </a:r>
          </a:p>
          <a:p>
            <a:pPr marL="0" indent="0">
              <a:buNone/>
            </a:pPr>
            <a:r>
              <a:rPr lang="cs-CZ" sz="3100" dirty="0" smtClean="0"/>
              <a:t>Francová Eva </a:t>
            </a:r>
            <a:r>
              <a:rPr lang="cs-CZ" sz="3100" dirty="0" err="1" smtClean="0"/>
              <a:t>DiS</a:t>
            </a:r>
            <a:r>
              <a:rPr lang="cs-CZ" sz="3100" dirty="0" smtClean="0"/>
              <a:t>.</a:t>
            </a:r>
          </a:p>
          <a:p>
            <a:pPr marL="0" indent="0">
              <a:buNone/>
            </a:pPr>
            <a:r>
              <a:rPr lang="cs-CZ" sz="3100" dirty="0" smtClean="0"/>
              <a:t>Tel: </a:t>
            </a:r>
            <a:r>
              <a:rPr lang="cs-CZ" sz="3100" dirty="0"/>
              <a:t> </a:t>
            </a:r>
            <a:r>
              <a:rPr lang="cs-CZ" sz="3100" dirty="0" smtClean="0"/>
              <a:t> 547 120 724</a:t>
            </a:r>
          </a:p>
          <a:p>
            <a:pPr marL="0" indent="0">
              <a:buNone/>
            </a:pPr>
            <a:r>
              <a:rPr lang="cs-CZ" sz="3100" dirty="0"/>
              <a:t>E</a:t>
            </a:r>
            <a:r>
              <a:rPr lang="cs-CZ" sz="3100" dirty="0" smtClean="0"/>
              <a:t>-mail: </a:t>
            </a:r>
            <a:r>
              <a:rPr lang="cs-CZ" sz="3100" dirty="0" smtClean="0">
                <a:hlinkClick r:id="rId3"/>
              </a:rPr>
              <a:t>francova@soubosonohy.cz</a:t>
            </a:r>
            <a:endParaRPr lang="cs-CZ" sz="3100" dirty="0" smtClean="0"/>
          </a:p>
          <a:p>
            <a:pPr marL="0" indent="0">
              <a:buNone/>
            </a:pPr>
            <a:r>
              <a:rPr lang="cs-CZ" sz="3100" dirty="0" smtClean="0"/>
              <a:t>Budova E- 1.patro, kancelář č. 102</a:t>
            </a:r>
            <a:endParaRPr lang="cs-CZ" sz="31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218068"/>
            <a:ext cx="2520279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875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196752"/>
            <a:ext cx="8229600" cy="4968552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sz="6700" b="1" dirty="0" smtClean="0"/>
              <a:t>Zástupce ředitele pro odborný výcvik</a:t>
            </a:r>
          </a:p>
          <a:p>
            <a:pPr marL="0" indent="0">
              <a:buNone/>
            </a:pPr>
            <a:endParaRPr lang="cs-CZ" sz="3800" b="1" dirty="0" smtClean="0"/>
          </a:p>
          <a:p>
            <a:pPr marL="0" indent="0">
              <a:buNone/>
            </a:pPr>
            <a:r>
              <a:rPr lang="cs-CZ" sz="4600" dirty="0" smtClean="0"/>
              <a:t>Mgr. Vítek Petr</a:t>
            </a:r>
          </a:p>
          <a:p>
            <a:pPr marL="0" indent="0">
              <a:buNone/>
            </a:pPr>
            <a:r>
              <a:rPr lang="cs-CZ" sz="4600" dirty="0" smtClean="0"/>
              <a:t>Tel: </a:t>
            </a:r>
            <a:r>
              <a:rPr lang="cs-CZ" sz="4600" dirty="0"/>
              <a:t> </a:t>
            </a:r>
            <a:r>
              <a:rPr lang="cs-CZ" sz="4600" dirty="0" smtClean="0"/>
              <a:t> 547 120 663</a:t>
            </a:r>
          </a:p>
          <a:p>
            <a:pPr marL="0" indent="0">
              <a:buNone/>
            </a:pPr>
            <a:r>
              <a:rPr lang="cs-CZ" sz="4600" dirty="0"/>
              <a:t> </a:t>
            </a:r>
            <a:r>
              <a:rPr lang="cs-CZ" sz="4600" dirty="0" smtClean="0"/>
              <a:t>      +420 601 161 350</a:t>
            </a:r>
          </a:p>
          <a:p>
            <a:pPr marL="0" indent="0">
              <a:buNone/>
            </a:pPr>
            <a:r>
              <a:rPr lang="cs-CZ" sz="4600" dirty="0"/>
              <a:t>E</a:t>
            </a:r>
            <a:r>
              <a:rPr lang="cs-CZ" sz="4600" dirty="0" smtClean="0"/>
              <a:t>-mail: </a:t>
            </a:r>
            <a:r>
              <a:rPr lang="cs-CZ" sz="4600" dirty="0" smtClean="0">
                <a:hlinkClick r:id="rId2"/>
              </a:rPr>
              <a:t>vitek@soubosonohy.cz</a:t>
            </a:r>
            <a:endParaRPr lang="cs-CZ" sz="4600" dirty="0" smtClean="0"/>
          </a:p>
          <a:p>
            <a:pPr marL="0" indent="0">
              <a:buNone/>
            </a:pPr>
            <a:r>
              <a:rPr lang="cs-CZ" sz="4600" dirty="0" smtClean="0"/>
              <a:t>Budova A-přízemí</a:t>
            </a:r>
          </a:p>
          <a:p>
            <a:pPr marL="0" indent="0">
              <a:buNone/>
            </a:pPr>
            <a:endParaRPr lang="cs-CZ" sz="4600" dirty="0" smtClean="0"/>
          </a:p>
          <a:p>
            <a:pPr marL="0" indent="0">
              <a:buNone/>
            </a:pPr>
            <a:r>
              <a:rPr lang="cs-CZ" sz="4600" b="1" dirty="0" smtClean="0"/>
              <a:t>Referentka matriky a odborného výcviku</a:t>
            </a:r>
          </a:p>
          <a:p>
            <a:pPr marL="0" indent="0">
              <a:buNone/>
            </a:pPr>
            <a:r>
              <a:rPr lang="cs-CZ" sz="4600" dirty="0" smtClean="0"/>
              <a:t>Ing. Klapalová Karolína</a:t>
            </a:r>
          </a:p>
          <a:p>
            <a:pPr marL="0" indent="0">
              <a:buNone/>
            </a:pPr>
            <a:r>
              <a:rPr lang="cs-CZ" sz="4600" dirty="0" smtClean="0"/>
              <a:t>Tel:   547 120 781</a:t>
            </a:r>
          </a:p>
          <a:p>
            <a:pPr marL="0" indent="0">
              <a:buNone/>
            </a:pPr>
            <a:r>
              <a:rPr lang="cs-CZ" sz="4600" dirty="0"/>
              <a:t> </a:t>
            </a:r>
            <a:r>
              <a:rPr lang="cs-CZ" sz="4600" dirty="0" smtClean="0"/>
              <a:t>      +420 725 897 403</a:t>
            </a:r>
          </a:p>
          <a:p>
            <a:pPr marL="0" indent="0">
              <a:buNone/>
            </a:pPr>
            <a:r>
              <a:rPr lang="cs-CZ" sz="4600" dirty="0" smtClean="0"/>
              <a:t>E-mail: </a:t>
            </a:r>
            <a:r>
              <a:rPr lang="cs-CZ" sz="4600" dirty="0" smtClean="0">
                <a:hlinkClick r:id="rId3"/>
              </a:rPr>
              <a:t>klapalova@soubosonohy.cz</a:t>
            </a:r>
            <a:endParaRPr lang="cs-CZ" sz="4600" dirty="0" smtClean="0"/>
          </a:p>
          <a:p>
            <a:pPr marL="0" indent="0">
              <a:buNone/>
            </a:pPr>
            <a:r>
              <a:rPr lang="cs-CZ" sz="4600" dirty="0" smtClean="0"/>
              <a:t>Budova A-přízemí</a:t>
            </a:r>
            <a:endParaRPr lang="cs-CZ" sz="46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248892"/>
            <a:ext cx="2520279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03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96855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3500" b="1" dirty="0" smtClean="0"/>
              <a:t>Zástupce ředitele pro výchovu mimo vyučování</a:t>
            </a:r>
          </a:p>
          <a:p>
            <a:pPr marL="0" indent="0">
              <a:buNone/>
            </a:pPr>
            <a:endParaRPr lang="cs-CZ" sz="3500" b="1" dirty="0" smtClean="0"/>
          </a:p>
          <a:p>
            <a:pPr marL="0" indent="0">
              <a:buNone/>
            </a:pPr>
            <a:r>
              <a:rPr lang="cs-CZ" sz="2400" dirty="0" smtClean="0"/>
              <a:t>Mgr. Komínek Roman</a:t>
            </a:r>
          </a:p>
          <a:p>
            <a:pPr marL="0" indent="0">
              <a:buNone/>
            </a:pPr>
            <a:r>
              <a:rPr lang="cs-CZ" sz="2400" dirty="0" smtClean="0"/>
              <a:t>Tel: </a:t>
            </a:r>
            <a:r>
              <a:rPr lang="cs-CZ" sz="2400" dirty="0"/>
              <a:t> </a:t>
            </a:r>
            <a:r>
              <a:rPr lang="cs-CZ" sz="2400" dirty="0" smtClean="0"/>
              <a:t> 547 120 641</a:t>
            </a:r>
          </a:p>
          <a:p>
            <a:pPr marL="0" indent="0">
              <a:buNone/>
            </a:pPr>
            <a:r>
              <a:rPr lang="cs-CZ" sz="2400" dirty="0" smtClean="0"/>
              <a:t>      </a:t>
            </a:r>
            <a:r>
              <a:rPr lang="cs-CZ" sz="2400" dirty="0"/>
              <a:t> </a:t>
            </a:r>
            <a:r>
              <a:rPr lang="cs-CZ" sz="2400" dirty="0" smtClean="0"/>
              <a:t>+420 727 852 003</a:t>
            </a:r>
          </a:p>
          <a:p>
            <a:pPr marL="0" indent="0">
              <a:buNone/>
            </a:pPr>
            <a:r>
              <a:rPr lang="cs-CZ" sz="2400" dirty="0" smtClean="0"/>
              <a:t>E-mail: </a:t>
            </a:r>
            <a:r>
              <a:rPr lang="cs-CZ" sz="2400" dirty="0" smtClean="0">
                <a:hlinkClick r:id="rId2"/>
              </a:rPr>
              <a:t>kominek@soubosonohy.cz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Budova A-přízemí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b="1" dirty="0" smtClean="0"/>
              <a:t>Vedoucí vychovatel</a:t>
            </a:r>
          </a:p>
          <a:p>
            <a:pPr marL="0" indent="0">
              <a:buNone/>
            </a:pPr>
            <a:r>
              <a:rPr lang="cs-CZ" sz="2400" dirty="0" smtClean="0"/>
              <a:t>Mgr. Zukal Petr</a:t>
            </a:r>
          </a:p>
          <a:p>
            <a:pPr marL="0" indent="0">
              <a:buNone/>
            </a:pPr>
            <a:r>
              <a:rPr lang="cs-CZ" sz="2400" dirty="0" smtClean="0"/>
              <a:t>Tel: +420 601 234 556</a:t>
            </a:r>
          </a:p>
          <a:p>
            <a:pPr marL="0" indent="0">
              <a:buNone/>
            </a:pPr>
            <a:r>
              <a:rPr lang="cs-CZ" sz="2400" dirty="0" smtClean="0"/>
              <a:t>E-mail: </a:t>
            </a:r>
            <a:r>
              <a:rPr lang="cs-CZ" sz="2400" dirty="0" smtClean="0">
                <a:hlinkClick r:id="rId3"/>
              </a:rPr>
              <a:t>zukal@soubosonohy.cz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Budova B</a:t>
            </a:r>
            <a:endParaRPr lang="cs-CZ" sz="24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2520279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165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Studijní oddělení</a:t>
            </a:r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sz="2200" b="1" dirty="0" smtClean="0"/>
              <a:t>Studijní referent</a:t>
            </a:r>
          </a:p>
          <a:p>
            <a:pPr marL="0" indent="0">
              <a:buNone/>
            </a:pPr>
            <a:endParaRPr lang="cs-CZ" sz="2200" b="1" dirty="0" smtClean="0"/>
          </a:p>
          <a:p>
            <a:pPr marL="0" indent="0">
              <a:buNone/>
            </a:pPr>
            <a:r>
              <a:rPr lang="cs-CZ" sz="2200" dirty="0" smtClean="0"/>
              <a:t>Ing. Sobotková Ivana</a:t>
            </a:r>
          </a:p>
          <a:p>
            <a:pPr marL="0" indent="0">
              <a:buNone/>
            </a:pPr>
            <a:r>
              <a:rPr lang="cs-CZ" sz="2200" dirty="0" smtClean="0"/>
              <a:t>Tel: </a:t>
            </a:r>
            <a:r>
              <a:rPr lang="cs-CZ" sz="2200" dirty="0"/>
              <a:t> </a:t>
            </a:r>
            <a:r>
              <a:rPr lang="cs-CZ" sz="2200" dirty="0" smtClean="0"/>
              <a:t> 547 120 651</a:t>
            </a:r>
          </a:p>
          <a:p>
            <a:pPr marL="0" indent="0">
              <a:buNone/>
            </a:pPr>
            <a:r>
              <a:rPr lang="cs-CZ" sz="2200" dirty="0"/>
              <a:t> </a:t>
            </a:r>
            <a:r>
              <a:rPr lang="cs-CZ" sz="2200" dirty="0" smtClean="0"/>
              <a:t>      +420 606 060 055</a:t>
            </a:r>
          </a:p>
          <a:p>
            <a:pPr marL="0" indent="0">
              <a:buNone/>
            </a:pPr>
            <a:r>
              <a:rPr lang="cs-CZ" sz="2200" dirty="0" smtClean="0"/>
              <a:t>E-mail: </a:t>
            </a:r>
            <a:r>
              <a:rPr lang="cs-CZ" sz="2200" dirty="0" smtClean="0">
                <a:hlinkClick r:id="rId2"/>
              </a:rPr>
              <a:t>sobotkova@soubosonohy.cz</a:t>
            </a:r>
            <a:endParaRPr lang="cs-CZ" sz="2200" dirty="0" smtClean="0"/>
          </a:p>
          <a:p>
            <a:pPr marL="0" indent="0">
              <a:buNone/>
            </a:pPr>
            <a:r>
              <a:rPr lang="cs-CZ" sz="2200" dirty="0" smtClean="0"/>
              <a:t>Budova F-přízemí</a:t>
            </a:r>
            <a:endParaRPr lang="cs-CZ" sz="2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248892"/>
            <a:ext cx="2520279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858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Karta ISIC</a:t>
            </a:r>
          </a:p>
          <a:p>
            <a:pPr marL="0" indent="0">
              <a:buNone/>
            </a:pPr>
            <a:endParaRPr lang="cs-CZ" b="1" dirty="0" smtClean="0"/>
          </a:p>
          <a:p>
            <a:r>
              <a:rPr lang="cs-CZ" sz="2200" dirty="0"/>
              <a:t>Povinná</a:t>
            </a:r>
          </a:p>
          <a:p>
            <a:r>
              <a:rPr lang="pl-PL" sz="2200" dirty="0"/>
              <a:t>Cena za pořízení karty </a:t>
            </a:r>
            <a:r>
              <a:rPr lang="pl-PL" sz="2200" b="1" dirty="0"/>
              <a:t>3</a:t>
            </a:r>
            <a:r>
              <a:rPr lang="pl-PL" sz="2200" b="1" dirty="0" smtClean="0"/>
              <a:t>50 </a:t>
            </a:r>
            <a:r>
              <a:rPr lang="pl-PL" sz="2200" b="1" dirty="0"/>
              <a:t>Kč</a:t>
            </a:r>
            <a:endParaRPr lang="pl-PL" sz="2200" dirty="0"/>
          </a:p>
          <a:p>
            <a:r>
              <a:rPr lang="cs-CZ" sz="2200" dirty="0"/>
              <a:t>Prokazování totožnosti žáka ve škole</a:t>
            </a:r>
          </a:p>
          <a:p>
            <a:r>
              <a:rPr lang="cs-CZ" sz="2200" dirty="0"/>
              <a:t>Vstup do budovy, kopírování</a:t>
            </a:r>
          </a:p>
          <a:p>
            <a:r>
              <a:rPr lang="cs-CZ" sz="2200" dirty="0"/>
              <a:t>Objednávání obědů </a:t>
            </a:r>
          </a:p>
          <a:p>
            <a:r>
              <a:rPr lang="pl-PL" sz="2200" dirty="0"/>
              <a:t>Slevy na knihy, koncerty, permanentky, muzea, …</a:t>
            </a:r>
          </a:p>
          <a:p>
            <a:endParaRPr lang="cs-CZ" sz="22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34068"/>
            <a:ext cx="2520279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06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Stravování</a:t>
            </a:r>
          </a:p>
          <a:p>
            <a:pPr marL="0" indent="0">
              <a:buNone/>
            </a:pPr>
            <a:r>
              <a:rPr lang="cs-CZ" sz="2200" dirty="0"/>
              <a:t>Kontaktní osoba pro stravování a platby za ubytování</a:t>
            </a:r>
            <a:r>
              <a:rPr lang="cs-CZ" sz="2200" dirty="0" smtClean="0"/>
              <a:t>:</a:t>
            </a:r>
            <a:endParaRPr lang="cs-CZ" sz="2200" dirty="0"/>
          </a:p>
          <a:p>
            <a:pPr marL="0" indent="0">
              <a:buNone/>
            </a:pPr>
            <a:r>
              <a:rPr lang="cs-CZ" sz="2200" b="1" dirty="0"/>
              <a:t>Sobková Hana</a:t>
            </a:r>
            <a:endParaRPr lang="cs-CZ" sz="2200" dirty="0"/>
          </a:p>
          <a:p>
            <a:pPr marL="0" indent="0">
              <a:buNone/>
            </a:pPr>
            <a:r>
              <a:rPr lang="cs-CZ" sz="2200" dirty="0" smtClean="0"/>
              <a:t>Tel: </a:t>
            </a:r>
            <a:r>
              <a:rPr lang="cs-CZ" sz="2200" dirty="0"/>
              <a:t>547 120 631</a:t>
            </a:r>
          </a:p>
          <a:p>
            <a:pPr marL="0" indent="0">
              <a:buNone/>
            </a:pPr>
            <a:r>
              <a:rPr lang="cs-CZ" sz="2200" b="1" u="sng" dirty="0" smtClean="0">
                <a:hlinkClick r:id="rId2"/>
              </a:rPr>
              <a:t>sobkova@soubosonohy.cz</a:t>
            </a:r>
            <a:endParaRPr lang="cs-CZ" sz="2200" b="1" u="sng" dirty="0" smtClean="0"/>
          </a:p>
          <a:p>
            <a:pPr marL="0" indent="0">
              <a:buNone/>
            </a:pPr>
            <a:r>
              <a:rPr lang="cs-CZ" sz="2200" dirty="0" smtClean="0"/>
              <a:t>Budova A-přízemí</a:t>
            </a:r>
          </a:p>
          <a:p>
            <a:pPr marL="0" indent="0">
              <a:buNone/>
            </a:pPr>
            <a:endParaRPr lang="cs-CZ" sz="2200" b="1" dirty="0"/>
          </a:p>
          <a:p>
            <a:r>
              <a:rPr lang="cs-CZ" sz="2200" i="1" dirty="0"/>
              <a:t>Po až Čt 7.00 – 14.00 hod.</a:t>
            </a:r>
            <a:endParaRPr lang="cs-CZ" sz="2200" dirty="0"/>
          </a:p>
          <a:p>
            <a:r>
              <a:rPr lang="cs-CZ" sz="2200" i="1" dirty="0"/>
              <a:t>Pá – pokladna </a:t>
            </a:r>
            <a:r>
              <a:rPr lang="cs-CZ" sz="2200" i="1" dirty="0" smtClean="0"/>
              <a:t>uzavřena</a:t>
            </a:r>
          </a:p>
          <a:p>
            <a:r>
              <a:rPr lang="cs-CZ" sz="2200" dirty="0"/>
              <a:t>Přihlášky ke stravování k dispozici</a:t>
            </a:r>
          </a:p>
          <a:p>
            <a:pPr marL="0" indent="0">
              <a:buNone/>
            </a:pPr>
            <a:r>
              <a:rPr lang="cs-CZ" sz="2200" dirty="0" smtClean="0"/>
              <a:t>     na </a:t>
            </a:r>
            <a:r>
              <a:rPr lang="cs-CZ" sz="2200" dirty="0"/>
              <a:t>stránkách školy </a:t>
            </a:r>
            <a:r>
              <a:rPr lang="cs-CZ" sz="2200" dirty="0" smtClean="0"/>
              <a:t>www.soubosonohy.cz</a:t>
            </a:r>
            <a:endParaRPr lang="cs-CZ" sz="2200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2520279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385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869</TotalTime>
  <Words>829</Words>
  <Application>Microsoft Office PowerPoint</Application>
  <PresentationFormat>Předvádění na obrazovce (4:3)</PresentationFormat>
  <Paragraphs>192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2" baseType="lpstr">
      <vt:lpstr>Arial</vt:lpstr>
      <vt:lpstr>Calibri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Střední škola stavebních řemesel, Brno – Bosonohy příspěvková organizace</dc:title>
  <dc:creator>Učitel</dc:creator>
  <cp:lastModifiedBy>Francová Eva</cp:lastModifiedBy>
  <cp:revision>70</cp:revision>
  <dcterms:created xsi:type="dcterms:W3CDTF">2022-06-16T04:13:21Z</dcterms:created>
  <dcterms:modified xsi:type="dcterms:W3CDTF">2023-07-24T11:31:43Z</dcterms:modified>
</cp:coreProperties>
</file>